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392" r:id="rId100"/>
    <p:sldId id="635" r:id="rId101"/>
    <p:sldId id="385" r:id="rId102"/>
    <p:sldId id="393" r:id="rId103"/>
    <p:sldId id="394" r:id="rId104"/>
    <p:sldId id="829" r:id="rId105"/>
    <p:sldId id="386" r:id="rId106"/>
    <p:sldId id="817" r:id="rId107"/>
    <p:sldId id="280" r:id="rId108"/>
    <p:sldId id="844" r:id="rId109"/>
    <p:sldId id="275" r:id="rId110"/>
    <p:sldId id="274" r:id="rId111"/>
    <p:sldId id="845" r:id="rId112"/>
    <p:sldId id="846" r:id="rId113"/>
    <p:sldId id="847" r:id="rId114"/>
    <p:sldId id="848" r:id="rId115"/>
    <p:sldId id="853" r:id="rId116"/>
    <p:sldId id="283" r:id="rId117"/>
    <p:sldId id="284" r:id="rId118"/>
    <p:sldId id="855" r:id="rId119"/>
    <p:sldId id="854" r:id="rId120"/>
    <p:sldId id="947" r:id="rId1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392"/>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 id="9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06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104</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110</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evolver.com/article/2020.autonomous.vehicle.technology.repor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lnSpcReduction="10000"/>
          </a:bodyPr>
          <a:lstStyle/>
          <a:p>
            <a:r>
              <a:rPr lang="en-US" dirty="0"/>
              <a:t>Held in the Mojave Desert region of the USA, along a 150-mile (240 km) route. </a:t>
            </a:r>
          </a:p>
          <a:p>
            <a:r>
              <a:rPr lang="en-US" dirty="0"/>
              <a:t>None of the robot vehicles finished the route. Carnegie Mellon University's Red Team and car Sandstorm (a converted Humvee) traveled the farthest distance, completing 11.78 km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212 km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119</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96 km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C31-07A5-4814-9331-FE9B2E3F513E}"/>
              </a:ext>
            </a:extLst>
          </p:cNvPr>
          <p:cNvSpPr>
            <a:spLocks noGrp="1"/>
          </p:cNvSpPr>
          <p:nvPr>
            <p:ph type="title"/>
          </p:nvPr>
        </p:nvSpPr>
        <p:spPr/>
        <p:txBody>
          <a:bodyPr/>
          <a:lstStyle/>
          <a:p>
            <a:r>
              <a:rPr lang="en-US" dirty="0"/>
              <a:t>Additional Readings</a:t>
            </a:r>
            <a:endParaRPr lang="en-SE" dirty="0"/>
          </a:p>
        </p:txBody>
      </p:sp>
      <p:sp>
        <p:nvSpPr>
          <p:cNvPr id="3" name="Content Placeholder 2">
            <a:extLst>
              <a:ext uri="{FF2B5EF4-FFF2-40B4-BE49-F238E27FC236}">
                <a16:creationId xmlns:a16="http://schemas.microsoft.com/office/drawing/2014/main" id="{7B9A8BF6-ACBE-428C-92CD-CBD26C81244A}"/>
              </a:ext>
            </a:extLst>
          </p:cNvPr>
          <p:cNvSpPr>
            <a:spLocks noGrp="1"/>
          </p:cNvSpPr>
          <p:nvPr>
            <p:ph idx="1"/>
          </p:nvPr>
        </p:nvSpPr>
        <p:spPr/>
        <p:txBody>
          <a:bodyPr/>
          <a:lstStyle/>
          <a:p>
            <a:r>
              <a:rPr lang="en-US" dirty="0"/>
              <a:t>2020 Autonomous Vehicle Technology Report by </a:t>
            </a:r>
            <a:r>
              <a:rPr lang="en-US" dirty="0" err="1"/>
              <a:t>Wevolver</a:t>
            </a:r>
            <a:r>
              <a:rPr lang="en-US" dirty="0"/>
              <a:t>:</a:t>
            </a:r>
          </a:p>
          <a:p>
            <a:pPr lvl="1"/>
            <a:r>
              <a:rPr lang="en-US" dirty="0">
                <a:hlinkClick r:id="rId2"/>
              </a:rPr>
              <a:t>https://www.wevolver.com/article/2020.autonomous.vehicle.technology.report</a:t>
            </a:r>
            <a:r>
              <a:rPr lang="en-US" dirty="0"/>
              <a:t> </a:t>
            </a:r>
            <a:endParaRPr lang="en-SE" dirty="0"/>
          </a:p>
        </p:txBody>
      </p:sp>
      <p:sp>
        <p:nvSpPr>
          <p:cNvPr id="4" name="Slide Number Placeholder 3">
            <a:extLst>
              <a:ext uri="{FF2B5EF4-FFF2-40B4-BE49-F238E27FC236}">
                <a16:creationId xmlns:a16="http://schemas.microsoft.com/office/drawing/2014/main" id="{D3D52977-FEB4-440E-BAEF-7F15C6A776D3}"/>
              </a:ext>
            </a:extLst>
          </p:cNvPr>
          <p:cNvSpPr>
            <a:spLocks noGrp="1"/>
          </p:cNvSpPr>
          <p:nvPr>
            <p:ph type="sldNum" sz="quarter" idx="12"/>
          </p:nvPr>
        </p:nvSpPr>
        <p:spPr/>
        <p:txBody>
          <a:bodyPr/>
          <a:lstStyle/>
          <a:p>
            <a:pPr>
              <a:defRPr/>
            </a:pPr>
            <a:fld id="{F57F456A-00AF-44E6-8D70-638C0D0130FF}" type="slidenum">
              <a:rPr lang="en-US" altLang="zh-CN" smtClean="0"/>
              <a:pPr>
                <a:defRPr/>
              </a:pPr>
              <a:t>120</a:t>
            </a:fld>
            <a:endParaRPr lang="en-US" altLang="zh-CN"/>
          </a:p>
        </p:txBody>
      </p:sp>
    </p:spTree>
    <p:extLst>
      <p:ext uri="{BB962C8B-B14F-4D97-AF65-F5344CB8AC3E}">
        <p14:creationId xmlns:p14="http://schemas.microsoft.com/office/powerpoint/2010/main" val="144698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OOD.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fontScale="55000" lnSpcReduction="20000"/>
          </a:bodyPr>
          <a:lstStyle/>
          <a:p>
            <a:r>
              <a:rPr lang="en-US" dirty="0"/>
              <a:t>Tesla starts from ADAS and mass deployment, and gradually moves to L4/5.</a:t>
            </a:r>
          </a:p>
          <a:p>
            <a:r>
              <a:rPr lang="en-US" dirty="0"/>
              <a:t>Waymo, </a:t>
            </a:r>
            <a:r>
              <a:rPr lang="en-US" dirty="0" err="1"/>
              <a:t>nuTonomy</a:t>
            </a:r>
            <a:r>
              <a:rPr lang="en-US" dirty="0"/>
              <a:t>…starts from L4 in limited geography, and gradually expands deployment</a:t>
            </a:r>
            <a:endParaRPr lang="en-SE"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2020</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400"/>
            <a:ext cx="4762872" cy="5105400"/>
          </a:xfrm>
        </p:spPr>
        <p:txBody>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pose, …</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80D0C529-1B2E-40C9-9E6E-9CC0BE057531}"/>
              </a:ext>
            </a:extLst>
          </p:cNvPr>
          <p:cNvPicPr>
            <a:picLocks noChangeAspect="1"/>
          </p:cNvPicPr>
          <p:nvPr/>
        </p:nvPicPr>
        <p:blipFill>
          <a:blip r:embed="rId2"/>
          <a:stretch>
            <a:fillRect/>
          </a:stretch>
        </p:blipFill>
        <p:spPr>
          <a:xfrm>
            <a:off x="5053277" y="1385544"/>
            <a:ext cx="4048690" cy="4925112"/>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10000"/>
          </a:bodyPr>
          <a:lstStyle/>
          <a:p>
            <a:r>
              <a:rPr lang="en-US" dirty="0"/>
              <a:t>ASICs for Deep Learning are often called </a:t>
            </a:r>
            <a:r>
              <a:rPr lang="en-US"/>
              <a:t>Neural Processing </a:t>
            </a:r>
            <a:r>
              <a:rPr lang="en-US" dirty="0"/>
              <a:t>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too many to list here.</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automotive ECUs (Electronic Control Units) running on state-of-the-art multicore processors.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650306"/>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r>
              <a:rPr lang="en-US" dirty="0"/>
              <a:t>Built on top of ROS2, with modifications:</a:t>
            </a:r>
          </a:p>
          <a:p>
            <a:pPr lvl="1"/>
            <a:r>
              <a:rPr lang="en-US" dirty="0"/>
              <a:t>Hard real-time, static memory allocation (no new() or malloc()), callbacks vs. </a:t>
            </a:r>
            <a:r>
              <a:rPr lang="en-US" dirty="0" err="1"/>
              <a:t>waitset</a:t>
            </a:r>
            <a:r>
              <a:rPr lang="en-US" dirty="0"/>
              <a:t>, security, testing, real-time I/O logging… </a:t>
            </a:r>
          </a:p>
          <a:p>
            <a:pPr lvl="1"/>
            <a:r>
              <a:rPr lang="en-US" dirty="0"/>
              <a:t>QNX is a Real-Time Operating System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D13-9566-46BA-BF6D-60FC76963733}"/>
              </a:ext>
            </a:extLst>
          </p:cNvPr>
          <p:cNvSpPr>
            <a:spLocks noGrp="1"/>
          </p:cNvSpPr>
          <p:nvPr>
            <p:ph type="title"/>
          </p:nvPr>
        </p:nvSpPr>
        <p:spPr/>
        <p:txBody>
          <a:bodyPr/>
          <a:lstStyle/>
          <a:p>
            <a:r>
              <a:rPr lang="en-US" dirty="0"/>
              <a:t>Variants of the Trolley Problem</a:t>
            </a:r>
            <a:endParaRPr lang="en-SE" dirty="0"/>
          </a:p>
        </p:txBody>
      </p:sp>
      <p:sp>
        <p:nvSpPr>
          <p:cNvPr id="3" name="Content Placeholder 2">
            <a:extLst>
              <a:ext uri="{FF2B5EF4-FFF2-40B4-BE49-F238E27FC236}">
                <a16:creationId xmlns:a16="http://schemas.microsoft.com/office/drawing/2014/main" id="{BB77F085-3DE4-4B08-A4B6-40410831A17E}"/>
              </a:ext>
            </a:extLst>
          </p:cNvPr>
          <p:cNvSpPr>
            <a:spLocks noGrp="1"/>
          </p:cNvSpPr>
          <p:nvPr>
            <p:ph idx="1"/>
          </p:nvPr>
        </p:nvSpPr>
        <p:spPr>
          <a:xfrm>
            <a:off x="457200" y="1143000"/>
            <a:ext cx="8229600" cy="3006080"/>
          </a:xfrm>
        </p:spPr>
        <p:txBody>
          <a:bodyPr>
            <a:normAutofit fontScale="40000" lnSpcReduction="20000"/>
          </a:bodyPr>
          <a:lstStyle/>
          <a:p>
            <a:r>
              <a:rPr lang="en-US" dirty="0"/>
              <a:t>The fat man</a:t>
            </a:r>
          </a:p>
          <a:p>
            <a:pPr lvl="1"/>
            <a:r>
              <a:rPr lang="en-US" dirty="0"/>
              <a:t>A trolley is hurtling down a track towards five people. You are on a bridge under which it will pass, and you can stop it by putting something very heavy in front of it. As it happens, there is a very fat man next to you – your only way to stop the trolley is to push him over the bridge and onto the track, killing him to save five</a:t>
            </a:r>
          </a:p>
          <a:p>
            <a:r>
              <a:rPr lang="en-US" dirty="0"/>
              <a:t>The fat villain</a:t>
            </a:r>
          </a:p>
          <a:p>
            <a:pPr lvl="1"/>
            <a:r>
              <a:rPr lang="en-US" dirty="0"/>
              <a:t>The fat man is the villain who put these five people in peril</a:t>
            </a:r>
          </a:p>
          <a:p>
            <a:r>
              <a:rPr lang="en-US" dirty="0"/>
              <a:t>The loop</a:t>
            </a:r>
          </a:p>
          <a:p>
            <a:pPr lvl="1"/>
            <a:r>
              <a:rPr lang="en-US" dirty="0"/>
              <a:t>A trolley is hurtling down a track towards five people and you can divert it onto a secondary track, which later rejoins the main track, so diverting the trolley still leaves it on a track which leads to the five people. But, the person on the secondary track is a fat person who, when he is killed by the trolley, will stop it from continuing on to the five people</a:t>
            </a:r>
          </a:p>
          <a:p>
            <a:pPr lvl="1"/>
            <a:r>
              <a:rPr lang="en-US" dirty="0"/>
              <a:t>The death of the one actually is part of the plan to save the five.  If we fail to act we will effectively be allowing the five to become a means to save the one</a:t>
            </a:r>
          </a:p>
          <a:p>
            <a:r>
              <a:rPr lang="en-US" dirty="0"/>
              <a:t>The man in the yard</a:t>
            </a:r>
          </a:p>
          <a:p>
            <a:pPr lvl="1"/>
            <a:r>
              <a:rPr lang="en-US" dirty="0"/>
              <a:t>A trolley is hurtling down a track towards five people. You can divert its path by colliding another trolley into it, but if you do, both will be derailed and go down a hill, and into a yard where a man is sleeping in a hammock. He would be killed.</a:t>
            </a:r>
          </a:p>
          <a:p>
            <a:pPr lvl="1"/>
            <a:endParaRPr lang="en-US" dirty="0"/>
          </a:p>
          <a:p>
            <a:endParaRPr lang="en-SE" dirty="0"/>
          </a:p>
        </p:txBody>
      </p:sp>
      <p:sp>
        <p:nvSpPr>
          <p:cNvPr id="4" name="Slide Number Placeholder 3">
            <a:extLst>
              <a:ext uri="{FF2B5EF4-FFF2-40B4-BE49-F238E27FC236}">
                <a16:creationId xmlns:a16="http://schemas.microsoft.com/office/drawing/2014/main" id="{82609E65-1112-4121-9256-A2B3BECDBAE3}"/>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6146" name="Picture 2">
            <a:extLst>
              <a:ext uri="{FF2B5EF4-FFF2-40B4-BE49-F238E27FC236}">
                <a16:creationId xmlns:a16="http://schemas.microsoft.com/office/drawing/2014/main" id="{5CBF1EE0-5B3D-40D3-A986-942F0F586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79431"/>
            <a:ext cx="7578588" cy="344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156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3039</TotalTime>
  <Words>10711</Words>
  <Application>Microsoft Office PowerPoint</Application>
  <PresentationFormat>On-screen Show (4:3)</PresentationFormat>
  <Paragraphs>959</Paragraphs>
  <Slides>120</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Variants of 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Additional Readings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236</cp:revision>
  <dcterms:created xsi:type="dcterms:W3CDTF">2020-03-21T16:53:45Z</dcterms:created>
  <dcterms:modified xsi:type="dcterms:W3CDTF">2021-03-24T12:43:58Z</dcterms:modified>
</cp:coreProperties>
</file>